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86" r:id="rId5"/>
    <p:sldId id="291" r:id="rId6"/>
    <p:sldId id="288" r:id="rId7"/>
    <p:sldId id="290" r:id="rId8"/>
    <p:sldId id="271" r:id="rId9"/>
  </p:sldIdLst>
  <p:sldSz cx="9144000" cy="5143500" type="screen16x9"/>
  <p:notesSz cx="10234613" cy="710406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28">
          <p15:clr>
            <a:srgbClr val="A4A3A4"/>
          </p15:clr>
        </p15:guide>
        <p15:guide id="2" pos="4224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4" roundtripDataSignature="AMtx7migKXs6LO4dHqgxwsZJLHwdI7b6n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4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1138" y="298"/>
      </p:cViewPr>
      <p:guideLst>
        <p:guide orient="horz" pos="228"/>
        <p:guide pos="42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4" Type="http://customschemas.google.com/relationships/presentationmetadata" Target="metadata"/><Relationship Id="rId5" Type="http://schemas.openxmlformats.org/officeDocument/2006/relationships/slide" Target="slides/slide4.xml"/><Relationship Id="rId28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434999" cy="356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9" tIns="49516" rIns="99059" bIns="49516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797838" y="0"/>
            <a:ext cx="4434999" cy="356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9" tIns="49516" rIns="99059" bIns="49516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984500" y="887413"/>
            <a:ext cx="4265613" cy="2398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023462" y="3418831"/>
            <a:ext cx="8187690" cy="2797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9" tIns="49516" rIns="99059" bIns="49516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747216"/>
            <a:ext cx="4434999" cy="356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9" tIns="49516" rIns="99059" bIns="49516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797838" y="6747216"/>
            <a:ext cx="4434999" cy="356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9" tIns="49516" rIns="99059" bIns="49516" anchor="b" anchorCtr="0">
            <a:noAutofit/>
          </a:bodyPr>
          <a:lstStyle/>
          <a:p>
            <a:pPr algn="r">
              <a:buSzPts val="1200"/>
            </a:pPr>
            <a:fld id="{00000000-1234-1234-1234-123412341234}" type="slidenum">
              <a:rPr lang="en-US" sz="1300" smtClean="0">
                <a:solidFill>
                  <a:schemeClr val="dk1"/>
                </a:solidFill>
              </a:rPr>
              <a:pPr algn="r">
                <a:buSzPts val="1200"/>
              </a:pPr>
              <a:t>‹#›</a:t>
            </a:fld>
            <a:endParaRPr lang="en-US" sz="1300">
              <a:solidFill>
                <a:schemeClr val="dk1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1023462" y="3418831"/>
            <a:ext cx="8187690" cy="2797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9" tIns="49516" rIns="99059" bIns="49516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4500" y="887413"/>
            <a:ext cx="4265613" cy="2398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4500" y="887413"/>
            <a:ext cx="4265613" cy="2398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1023462" y="3418831"/>
            <a:ext cx="8187690" cy="2797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9" tIns="49516" rIns="99059" bIns="49516" anchor="t" anchorCtr="0">
            <a:noAutofit/>
          </a:bodyPr>
          <a:lstStyle/>
          <a:p>
            <a:pPr marL="495376" indent="-247688"/>
            <a:endParaRPr dirty="0"/>
          </a:p>
        </p:txBody>
      </p:sp>
      <p:sp>
        <p:nvSpPr>
          <p:cNvPr id="92" name="Google Shape;92;p2:notes"/>
          <p:cNvSpPr txBox="1">
            <a:spLocks noGrp="1"/>
          </p:cNvSpPr>
          <p:nvPr>
            <p:ph type="sldNum" idx="12"/>
          </p:nvPr>
        </p:nvSpPr>
        <p:spPr>
          <a:xfrm>
            <a:off x="5797838" y="6747216"/>
            <a:ext cx="4434999" cy="356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9" tIns="49516" rIns="99059" bIns="49516" anchor="b" anchorCtr="0">
            <a:noAutofit/>
          </a:bodyPr>
          <a:lstStyle/>
          <a:p>
            <a:pPr algn="r">
              <a:buSzPts val="1200"/>
            </a:pPr>
            <a:fld id="{00000000-1234-1234-1234-123412341234}" type="slidenum">
              <a:rPr lang="en-US" sz="1300">
                <a:solidFill>
                  <a:schemeClr val="dk1"/>
                </a:solidFill>
              </a:rPr>
              <a:pPr algn="r">
                <a:buSzPts val="1200"/>
              </a:pPr>
              <a:t>2</a:t>
            </a:fld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:notes"/>
          <p:cNvSpPr txBox="1">
            <a:spLocks noGrp="1"/>
          </p:cNvSpPr>
          <p:nvPr>
            <p:ph type="body" idx="1"/>
          </p:nvPr>
        </p:nvSpPr>
        <p:spPr>
          <a:xfrm>
            <a:off x="1023462" y="3418831"/>
            <a:ext cx="8187690" cy="2797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9" tIns="49516" rIns="99059" bIns="4951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03" name="Google Shape;10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4500" y="887413"/>
            <a:ext cx="4265613" cy="2398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7:notes"/>
          <p:cNvSpPr txBox="1">
            <a:spLocks noGrp="1"/>
          </p:cNvSpPr>
          <p:nvPr>
            <p:ph type="body" idx="1"/>
          </p:nvPr>
        </p:nvSpPr>
        <p:spPr>
          <a:xfrm>
            <a:off x="1023462" y="3418831"/>
            <a:ext cx="8187690" cy="2797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9" tIns="49516" rIns="99059" bIns="4951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27" name="Google Shape;12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4500" y="887413"/>
            <a:ext cx="4265613" cy="2398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05914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4500" y="887413"/>
            <a:ext cx="4265613" cy="2398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6:notes"/>
          <p:cNvSpPr txBox="1">
            <a:spLocks noGrp="1"/>
          </p:cNvSpPr>
          <p:nvPr>
            <p:ph type="body" idx="1"/>
          </p:nvPr>
        </p:nvSpPr>
        <p:spPr>
          <a:xfrm>
            <a:off x="1023462" y="3418831"/>
            <a:ext cx="8187690" cy="2797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9" tIns="49516" rIns="99059" bIns="49516" anchor="t" anchorCtr="0">
            <a:noAutofit/>
          </a:bodyPr>
          <a:lstStyle/>
          <a:p>
            <a:pPr marL="0" indent="0"/>
            <a:endParaRPr sz="1300"/>
          </a:p>
          <a:p>
            <a:pPr marL="0" indent="0"/>
            <a:r>
              <a:rPr lang="en-US"/>
              <a:t>S</a:t>
            </a:r>
            <a:endParaRPr/>
          </a:p>
        </p:txBody>
      </p:sp>
      <p:sp>
        <p:nvSpPr>
          <p:cNvPr id="204" name="Google Shape;204;p6:notes"/>
          <p:cNvSpPr txBox="1">
            <a:spLocks noGrp="1"/>
          </p:cNvSpPr>
          <p:nvPr>
            <p:ph type="sldNum" idx="12"/>
          </p:nvPr>
        </p:nvSpPr>
        <p:spPr>
          <a:xfrm>
            <a:off x="5797838" y="6747216"/>
            <a:ext cx="4434999" cy="356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9" tIns="49516" rIns="99059" bIns="49516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/>
              <a:pPr algn="r">
                <a:buSzPts val="1400"/>
              </a:pPr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>
          <a:extLst>
            <a:ext uri="{FF2B5EF4-FFF2-40B4-BE49-F238E27FC236}">
              <a16:creationId xmlns:a16="http://schemas.microsoft.com/office/drawing/2014/main" id="{5AC6BC65-B093-172D-49F0-B3B0E36F5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6:notes">
            <a:extLst>
              <a:ext uri="{FF2B5EF4-FFF2-40B4-BE49-F238E27FC236}">
                <a16:creationId xmlns:a16="http://schemas.microsoft.com/office/drawing/2014/main" id="{1C6123B7-4485-0918-A89D-05E76A56F0F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84500" y="887413"/>
            <a:ext cx="4265613" cy="2398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6:notes">
            <a:extLst>
              <a:ext uri="{FF2B5EF4-FFF2-40B4-BE49-F238E27FC236}">
                <a16:creationId xmlns:a16="http://schemas.microsoft.com/office/drawing/2014/main" id="{C192A84D-3CF3-B43C-1EA5-CAAFC7F4B34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23462" y="3418831"/>
            <a:ext cx="8187690" cy="2797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9" tIns="49516" rIns="99059" bIns="49516" anchor="t" anchorCtr="0">
            <a:noAutofit/>
          </a:bodyPr>
          <a:lstStyle/>
          <a:p>
            <a:pPr marL="0" indent="0"/>
            <a:endParaRPr sz="1300"/>
          </a:p>
          <a:p>
            <a:pPr marL="0" indent="0"/>
            <a:r>
              <a:rPr lang="en-US"/>
              <a:t>S</a:t>
            </a:r>
            <a:endParaRPr/>
          </a:p>
        </p:txBody>
      </p:sp>
      <p:sp>
        <p:nvSpPr>
          <p:cNvPr id="204" name="Google Shape;204;p6:notes">
            <a:extLst>
              <a:ext uri="{FF2B5EF4-FFF2-40B4-BE49-F238E27FC236}">
                <a16:creationId xmlns:a16="http://schemas.microsoft.com/office/drawing/2014/main" id="{85D6AC3E-71BE-1B78-5E37-E803C9A90D5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797838" y="6747216"/>
            <a:ext cx="4434999" cy="356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9" tIns="49516" rIns="99059" bIns="49516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/>
              <a:pPr algn="r">
                <a:buSzPts val="1400"/>
              </a:pPr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0151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>
          <a:extLst>
            <a:ext uri="{FF2B5EF4-FFF2-40B4-BE49-F238E27FC236}">
              <a16:creationId xmlns:a16="http://schemas.microsoft.com/office/drawing/2014/main" id="{F5B5AD14-08A0-ACBE-D827-4195572D2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6:notes">
            <a:extLst>
              <a:ext uri="{FF2B5EF4-FFF2-40B4-BE49-F238E27FC236}">
                <a16:creationId xmlns:a16="http://schemas.microsoft.com/office/drawing/2014/main" id="{BE3410F6-2AD9-AED4-D183-FDF97D0C0D8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84500" y="887413"/>
            <a:ext cx="4265613" cy="2398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6:notes">
            <a:extLst>
              <a:ext uri="{FF2B5EF4-FFF2-40B4-BE49-F238E27FC236}">
                <a16:creationId xmlns:a16="http://schemas.microsoft.com/office/drawing/2014/main" id="{0C895C7F-2179-47C0-4E20-209D48DF883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23462" y="3418831"/>
            <a:ext cx="8187690" cy="2797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9" tIns="49516" rIns="99059" bIns="49516" anchor="t" anchorCtr="0">
            <a:noAutofit/>
          </a:bodyPr>
          <a:lstStyle/>
          <a:p>
            <a:pPr marL="0" indent="0"/>
            <a:endParaRPr sz="1300"/>
          </a:p>
          <a:p>
            <a:pPr marL="0" indent="0"/>
            <a:r>
              <a:rPr lang="en-US"/>
              <a:t>S</a:t>
            </a:r>
            <a:endParaRPr/>
          </a:p>
        </p:txBody>
      </p:sp>
      <p:sp>
        <p:nvSpPr>
          <p:cNvPr id="204" name="Google Shape;204;p6:notes">
            <a:extLst>
              <a:ext uri="{FF2B5EF4-FFF2-40B4-BE49-F238E27FC236}">
                <a16:creationId xmlns:a16="http://schemas.microsoft.com/office/drawing/2014/main" id="{82CA27FB-AB02-B07B-8BA7-DE7A6F7B03C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797838" y="6747216"/>
            <a:ext cx="4434999" cy="356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9" tIns="49516" rIns="99059" bIns="49516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/>
              <a:pPr algn="r">
                <a:buSzPts val="1400"/>
              </a:pPr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7405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5:notes"/>
          <p:cNvSpPr txBox="1">
            <a:spLocks noGrp="1"/>
          </p:cNvSpPr>
          <p:nvPr>
            <p:ph type="body" idx="1"/>
          </p:nvPr>
        </p:nvSpPr>
        <p:spPr>
          <a:xfrm>
            <a:off x="1023462" y="3418831"/>
            <a:ext cx="8187690" cy="2797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9" tIns="49516" rIns="99059" bIns="49516" anchor="t" anchorCtr="0">
            <a:noAutofit/>
          </a:bodyPr>
          <a:lstStyle/>
          <a:p>
            <a:pPr marL="0" indent="0"/>
            <a:r>
              <a:rPr lang="en-US"/>
              <a:t>We invite you for conscious learning together </a:t>
            </a:r>
            <a:endParaRPr/>
          </a:p>
        </p:txBody>
      </p:sp>
      <p:sp>
        <p:nvSpPr>
          <p:cNvPr id="239" name="Google Shape;23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4500" y="887413"/>
            <a:ext cx="4265613" cy="2398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7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7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1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6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7"/>
          <p:cNvSpPr txBox="1">
            <a:spLocks noGrp="1"/>
          </p:cNvSpPr>
          <p:nvPr>
            <p:ph type="title"/>
          </p:nvPr>
        </p:nvSpPr>
        <p:spPr>
          <a:xfrm rot="5400000">
            <a:off x="6012656" y="771525"/>
            <a:ext cx="3290888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7"/>
          <p:cNvSpPr txBox="1">
            <a:spLocks noGrp="1"/>
          </p:cNvSpPr>
          <p:nvPr>
            <p:ph type="body" idx="1"/>
          </p:nvPr>
        </p:nvSpPr>
        <p:spPr>
          <a:xfrm rot="5400000">
            <a:off x="1821656" y="-1209675"/>
            <a:ext cx="3290888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8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9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9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0"/>
          <p:cNvSpPr txBox="1">
            <a:spLocks noGrp="1"/>
          </p:cNvSpPr>
          <p:nvPr>
            <p:ph type="body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20"/>
          <p:cNvSpPr txBox="1">
            <a:spLocks noGrp="1"/>
          </p:cNvSpPr>
          <p:nvPr>
            <p:ph type="body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2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1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1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21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1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2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4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4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4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2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5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5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5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2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6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mailto:daiva.luniene@smk.lt" TargetMode="External"/><Relationship Id="rId3" Type="http://schemas.openxmlformats.org/officeDocument/2006/relationships/image" Target="../media/image19.jpg"/><Relationship Id="rId7" Type="http://schemas.openxmlformats.org/officeDocument/2006/relationships/hyperlink" Target="mailto:Reda.mikalauskaite@smk.lt" TargetMode="External"/><Relationship Id="rId12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SMKUniversity" TargetMode="External"/><Relationship Id="rId11" Type="http://schemas.openxmlformats.org/officeDocument/2006/relationships/hyperlink" Target="http://www.smk.lt/" TargetMode="External"/><Relationship Id="rId5" Type="http://schemas.openxmlformats.org/officeDocument/2006/relationships/hyperlink" Target="https://instagram.com/smklife?igshid=1pvdndf4cgnnm" TargetMode="External"/><Relationship Id="rId10" Type="http://schemas.openxmlformats.org/officeDocument/2006/relationships/image" Target="../media/image21.png"/><Relationship Id="rId4" Type="http://schemas.openxmlformats.org/officeDocument/2006/relationships/hyperlink" Target="https://www.youtube.com/channel/UCmW7KNgNNpKiTkcAFWIb3JA" TargetMode="External"/><Relationship Id="rId9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0"/>
            <a:ext cx="9144003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tačiakampis 2">
            <a:extLst>
              <a:ext uri="{FF2B5EF4-FFF2-40B4-BE49-F238E27FC236}">
                <a16:creationId xmlns:a16="http://schemas.microsoft.com/office/drawing/2014/main" id="{A227DB42-06DF-87BB-EEF3-13C8F72E08DB}"/>
              </a:ext>
            </a:extLst>
          </p:cNvPr>
          <p:cNvSpPr/>
          <p:nvPr/>
        </p:nvSpPr>
        <p:spPr>
          <a:xfrm>
            <a:off x="461176" y="1478943"/>
            <a:ext cx="4428876" cy="28147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Google Shape;88;p1">
            <a:extLst>
              <a:ext uri="{FF2B5EF4-FFF2-40B4-BE49-F238E27FC236}">
                <a16:creationId xmlns:a16="http://schemas.microsoft.com/office/drawing/2014/main" id="{1CF433F1-1328-0B69-3BCF-20A964BDC618}"/>
              </a:ext>
            </a:extLst>
          </p:cNvPr>
          <p:cNvSpPr txBox="1"/>
          <p:nvPr/>
        </p:nvSpPr>
        <p:spPr>
          <a:xfrm>
            <a:off x="461177" y="1478943"/>
            <a:ext cx="4428876" cy="3308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none" strike="noStrike" cap="none" dirty="0">
                <a:solidFill>
                  <a:srgbClr val="FE5101"/>
                </a:solidFill>
                <a:latin typeface="Arial"/>
                <a:ea typeface="Arial"/>
                <a:cs typeface="Arial"/>
                <a:sym typeface="Arial"/>
              </a:rPr>
              <a:t>SMK </a:t>
            </a:r>
            <a:r>
              <a:rPr lang="lt-LT" sz="2800" b="1" i="0" u="none" strike="noStrike" cap="none" dirty="0" err="1">
                <a:solidFill>
                  <a:srgbClr val="FE5101"/>
                </a:solidFill>
                <a:latin typeface="Arial"/>
                <a:ea typeface="Arial"/>
                <a:cs typeface="Arial"/>
                <a:sym typeface="Arial"/>
              </a:rPr>
              <a:t>College</a:t>
            </a:r>
            <a:r>
              <a:rPr lang="en-GB" sz="2800" b="1" i="0" u="none" strike="noStrike" cap="none" dirty="0">
                <a:solidFill>
                  <a:srgbClr val="FE5101"/>
                </a:solidFill>
                <a:latin typeface="Arial"/>
                <a:ea typeface="Arial"/>
                <a:cs typeface="Arial"/>
                <a:sym typeface="Arial"/>
              </a:rPr>
              <a:t> of Applied Sciences</a:t>
            </a:r>
            <a:r>
              <a:rPr lang="lt-LT" sz="2800" b="1" dirty="0">
                <a:solidFill>
                  <a:srgbClr val="FE5101"/>
                </a:solidFill>
              </a:rPr>
              <a:t>:</a:t>
            </a:r>
          </a:p>
          <a:p>
            <a:r>
              <a:rPr lang="en-GB" sz="2400" b="1" i="1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Bachelor of International Trade and Customs logistics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2800" b="1" i="0" u="none" strike="noStrike" cap="none" dirty="0">
              <a:solidFill>
                <a:srgbClr val="FE510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lt-LT" b="1" i="0" u="none" strike="noStrike" cap="none" dirty="0">
              <a:solidFill>
                <a:srgbClr val="FE510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b="1" i="0" u="none" strike="noStrike" cap="none" dirty="0">
                <a:solidFill>
                  <a:srgbClr val="FE5101"/>
                </a:solidFill>
                <a:latin typeface="Arial"/>
                <a:ea typeface="Arial"/>
                <a:cs typeface="Arial"/>
                <a:sym typeface="Arial"/>
              </a:rPr>
              <a:t>Tomas Tamulevičius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b="1" dirty="0">
                <a:solidFill>
                  <a:srgbClr val="FE5101"/>
                </a:solidFill>
              </a:rPr>
              <a:t>Kaunas, Lithuania</a:t>
            </a:r>
            <a:endParaRPr lang="lt-LT" b="1" i="0" u="none" strike="noStrike" cap="none" dirty="0">
              <a:solidFill>
                <a:srgbClr val="FE510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00" b="1" dirty="0">
              <a:solidFill>
                <a:srgbClr val="FE510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aveikslėlis 4" descr="Paveikslėlis, kuriame yra tekstas, Šriftas, logotipas, Grafika&#10;&#10;Automatiškai sugeneruotas aprašymas">
            <a:extLst>
              <a:ext uri="{FF2B5EF4-FFF2-40B4-BE49-F238E27FC236}">
                <a16:creationId xmlns:a16="http://schemas.microsoft.com/office/drawing/2014/main" id="{EF65F022-A069-4091-4328-87513BF0AB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2146"/>
          <a:stretch/>
        </p:blipFill>
        <p:spPr>
          <a:xfrm>
            <a:off x="461175" y="1"/>
            <a:ext cx="1610127" cy="125354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0" y="-973931"/>
            <a:ext cx="4572000" cy="7091362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4572000" y="2257474"/>
            <a:ext cx="3329254" cy="2090241"/>
          </a:xfrm>
          <a:prstGeom prst="rect">
            <a:avLst/>
          </a:prstGeom>
          <a:solidFill>
            <a:srgbClr val="FE51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2"/>
          <p:cNvSpPr txBox="1"/>
          <p:nvPr/>
        </p:nvSpPr>
        <p:spPr>
          <a:xfrm>
            <a:off x="304803" y="1097375"/>
            <a:ext cx="1263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rgbClr val="2C41FF"/>
                </a:solidFill>
                <a:latin typeface="Arial"/>
                <a:ea typeface="Arial"/>
                <a:cs typeface="Arial"/>
                <a:sym typeface="Arial"/>
              </a:rPr>
              <a:t>HEY,</a:t>
            </a:r>
            <a:endParaRPr sz="3000" b="1" i="0" u="none" strike="noStrike" cap="none">
              <a:solidFill>
                <a:srgbClr val="2C41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2"/>
          <p:cNvSpPr txBox="1"/>
          <p:nvPr/>
        </p:nvSpPr>
        <p:spPr>
          <a:xfrm>
            <a:off x="304800" y="1804225"/>
            <a:ext cx="3879000" cy="2542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is SMK?</a:t>
            </a:r>
            <a:endParaRPr sz="1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SMK is introducing an alternative </a:t>
            </a:r>
            <a:r>
              <a:rPr lang="en-US" sz="1000" b="0" i="0" u="none" strike="noStrike" cap="none">
                <a:solidFill>
                  <a:srgbClr val="FF5000"/>
                </a:solidFill>
                <a:latin typeface="Arial"/>
                <a:ea typeface="Arial"/>
                <a:cs typeface="Arial"/>
                <a:sym typeface="Arial"/>
              </a:rPr>
              <a:t>EXPERIENTIAL LEARNING METHOD</a:t>
            </a:r>
            <a:r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where ideal balance of theoretical and practical knowledge correlates with personal evolution and strive for success. </a:t>
            </a:r>
            <a:r>
              <a:rPr lang="en-US" sz="1000" b="0" i="0" u="none" strike="noStrike" cap="none">
                <a:solidFill>
                  <a:srgbClr val="FF5000"/>
                </a:solidFill>
                <a:latin typeface="Arial"/>
                <a:ea typeface="Arial"/>
                <a:cs typeface="Arial"/>
                <a:sym typeface="Arial"/>
              </a:rPr>
              <a:t>EXCEPTIONAL</a:t>
            </a:r>
            <a:r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interesting, outstanding studies are forming not only </a:t>
            </a:r>
            <a:r>
              <a:rPr lang="en-US" sz="1000" b="0" i="0" u="none" strike="noStrike" cap="none">
                <a:solidFill>
                  <a:srgbClr val="FF5000"/>
                </a:solidFill>
                <a:latin typeface="Arial"/>
                <a:ea typeface="Arial"/>
                <a:cs typeface="Arial"/>
                <a:sym typeface="Arial"/>
              </a:rPr>
              <a:t>MODERN</a:t>
            </a:r>
            <a:r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outlook of science but also learning environment. Our philosophy begins with recognizing the unique, special and</a:t>
            </a:r>
            <a:r>
              <a:rPr lang="en-US" sz="1000" b="0" i="0" u="none" strike="noStrike" cap="none">
                <a:solidFill>
                  <a:srgbClr val="FF5000"/>
                </a:solidFill>
                <a:latin typeface="Arial"/>
                <a:ea typeface="Arial"/>
                <a:cs typeface="Arial"/>
                <a:sym typeface="Arial"/>
              </a:rPr>
              <a:t> UNLIMITED POTENTIAL</a:t>
            </a:r>
            <a:r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of every student. SMK is a space for everyone to feel comfortable and inspired to become the best versions of themselves.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2"/>
          <p:cNvSpPr txBox="1"/>
          <p:nvPr/>
        </p:nvSpPr>
        <p:spPr>
          <a:xfrm>
            <a:off x="4826927" y="2425451"/>
            <a:ext cx="2819400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Established in</a:t>
            </a:r>
            <a:r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1994</a:t>
            </a:r>
            <a:r>
              <a:rPr lang="en-US"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SMK has grown to position itself at the very top of Lithuanian private college rankings and currently is the </a:t>
            </a:r>
            <a:r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biggest</a:t>
            </a:r>
            <a:r>
              <a:rPr lang="en-US" sz="1200" b="1" i="0" u="none" strike="noStrike" cap="none">
                <a:solidFill>
                  <a:srgbClr val="FE510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private higher education institution in Lithuania.</a:t>
            </a:r>
            <a:endParaRPr sz="1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" name="Google Shape;100;p2" descr="Background patter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1000" y="361950"/>
            <a:ext cx="838200" cy="2830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"/>
          <p:cNvSpPr txBox="1"/>
          <p:nvPr/>
        </p:nvSpPr>
        <p:spPr>
          <a:xfrm>
            <a:off x="5576314" y="361950"/>
            <a:ext cx="891900" cy="5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lt-LT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30</a:t>
            </a:r>
            <a:r>
              <a:rPr lang="en-US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Years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 Experience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" name="Google Shape;106;p4" descr="Shape, arrow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94325" y="361963"/>
            <a:ext cx="449657" cy="45825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4"/>
          <p:cNvSpPr txBox="1"/>
          <p:nvPr/>
        </p:nvSpPr>
        <p:spPr>
          <a:xfrm>
            <a:off x="5582870" y="1037100"/>
            <a:ext cx="1396500" cy="4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lt-LT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r>
              <a:rPr lang="en-US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00</a:t>
            </a:r>
            <a:r>
              <a:rPr lang="en-US" sz="1600" dirty="0"/>
              <a:t> </a:t>
            </a:r>
            <a:r>
              <a:rPr lang="en-US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Students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4"/>
          <p:cNvSpPr txBox="1"/>
          <p:nvPr/>
        </p:nvSpPr>
        <p:spPr>
          <a:xfrm>
            <a:off x="5576325" y="1306600"/>
            <a:ext cx="1657200" cy="6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lt-LT" sz="1100" b="1" dirty="0">
                <a:solidFill>
                  <a:schemeClr val="dk1"/>
                </a:solidFill>
              </a:rPr>
              <a:t>+5</a:t>
            </a:r>
            <a:r>
              <a:rPr lang="en-US" sz="11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00</a:t>
            </a:r>
            <a:r>
              <a:rPr lang="en-US" sz="1500" dirty="0"/>
              <a:t> </a:t>
            </a:r>
            <a:r>
              <a:rPr lang="en-US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International Students</a:t>
            </a:r>
            <a:endParaRPr sz="1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" name="Google Shape;109;p4" descr="A picture containing 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94333" y="1073297"/>
            <a:ext cx="449662" cy="458255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4"/>
          <p:cNvSpPr txBox="1"/>
          <p:nvPr/>
        </p:nvSpPr>
        <p:spPr>
          <a:xfrm>
            <a:off x="5576315" y="1831200"/>
            <a:ext cx="2607300" cy="8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Campuses: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Vilnius, Kaunas, Klaipeda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" name="Google Shape;111;p4" descr="Logo, 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94338" y="1831185"/>
            <a:ext cx="449662" cy="458255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4"/>
          <p:cNvSpPr txBox="1"/>
          <p:nvPr/>
        </p:nvSpPr>
        <p:spPr>
          <a:xfrm>
            <a:off x="5576320" y="2646394"/>
            <a:ext cx="4800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12 000</a:t>
            </a:r>
            <a:br>
              <a:rPr lang="en-US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Alumni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" name="Google Shape;113;p4" descr="Background patter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94334" y="2589079"/>
            <a:ext cx="449657" cy="45825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4"/>
          <p:cNvSpPr txBox="1"/>
          <p:nvPr/>
        </p:nvSpPr>
        <p:spPr>
          <a:xfrm>
            <a:off x="5582876" y="3340950"/>
            <a:ext cx="2607300" cy="7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International Professional Bachelor’s Study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Programmes taught in English</a:t>
            </a:r>
            <a:r>
              <a:rPr lang="en-US" sz="1000">
                <a:solidFill>
                  <a:schemeClr val="dk1"/>
                </a:solidFill>
              </a:rPr>
              <a:t> and </a:t>
            </a:r>
            <a:r>
              <a:rPr lang="en-US" sz="1200" b="1">
                <a:solidFill>
                  <a:schemeClr val="dk1"/>
                </a:solidFill>
              </a:rPr>
              <a:t>21</a:t>
            </a:r>
            <a:r>
              <a:rPr lang="en-US" sz="1000">
                <a:solidFill>
                  <a:schemeClr val="dk1"/>
                </a:solidFill>
              </a:rPr>
              <a:t> in Lithuanian </a:t>
            </a:r>
            <a:endParaRPr sz="1000">
              <a:solidFill>
                <a:schemeClr val="dk1"/>
              </a:solidFill>
            </a:endParaRPr>
          </a:p>
        </p:txBody>
      </p:sp>
      <p:pic>
        <p:nvPicPr>
          <p:cNvPr id="115" name="Google Shape;115;p4" descr="Shape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94350" y="3407111"/>
            <a:ext cx="449657" cy="45825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4"/>
          <p:cNvSpPr txBox="1"/>
          <p:nvPr/>
        </p:nvSpPr>
        <p:spPr>
          <a:xfrm rot="-5400929">
            <a:off x="8060835" y="3954426"/>
            <a:ext cx="1110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#smklife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" name="Google Shape;117;p4"/>
          <p:cNvPicPr preferRelativeResize="0"/>
          <p:nvPr/>
        </p:nvPicPr>
        <p:blipFill rotWithShape="1">
          <a:blip r:embed="rId8">
            <a:alphaModFix/>
          </a:blip>
          <a:srcRect l="24883" r="17792"/>
          <a:stretch/>
        </p:blipFill>
        <p:spPr>
          <a:xfrm>
            <a:off x="0" y="40300"/>
            <a:ext cx="4514673" cy="524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4" descr="Background patter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996635" y="377747"/>
            <a:ext cx="838200" cy="2830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7" descr="C:\Users\SMK0012\Desktop\Recruiting\Publications\New Foto\IMG_8370 (1).jpg"/>
          <p:cNvPicPr preferRelativeResize="0"/>
          <p:nvPr/>
        </p:nvPicPr>
        <p:blipFill rotWithShape="1">
          <a:blip r:embed="rId3">
            <a:alphaModFix/>
          </a:blip>
          <a:srcRect l="26189" r="13506"/>
          <a:stretch/>
        </p:blipFill>
        <p:spPr>
          <a:xfrm>
            <a:off x="0" y="0"/>
            <a:ext cx="465348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68643" y="344003"/>
            <a:ext cx="835256" cy="287119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7"/>
          <p:cNvSpPr txBox="1"/>
          <p:nvPr/>
        </p:nvSpPr>
        <p:spPr>
          <a:xfrm>
            <a:off x="4867324" y="1036336"/>
            <a:ext cx="393264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Studies at SMK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7"/>
          <p:cNvSpPr txBox="1"/>
          <p:nvPr/>
        </p:nvSpPr>
        <p:spPr>
          <a:xfrm>
            <a:off x="4867324" y="1810882"/>
            <a:ext cx="3769530" cy="2612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0" i="0" u="none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Study duration – 3 years </a:t>
            </a:r>
            <a:endParaRPr sz="1600" b="0" i="0" u="none" strike="noStrike" cap="none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0" i="0" u="none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Degree obtained – Professional Bachelors (180 ECTS credits) </a:t>
            </a:r>
            <a:endParaRPr sz="1600" b="0" i="0" u="none" strike="noStrike" cap="none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0" i="0" u="none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2 different internships during study period</a:t>
            </a:r>
            <a:endParaRPr sz="1600" b="0" i="0" u="none" strike="noStrike" cap="none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0" i="0" u="none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Final thesis defense </a:t>
            </a:r>
            <a:endParaRPr sz="1600" b="0" i="0" u="none" strike="noStrike" cap="none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0" i="0" u="none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Constant academic counseling </a:t>
            </a:r>
            <a:endParaRPr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•"/>
            </a:pPr>
            <a:r>
              <a:rPr lang="en-US" b="0" i="0" u="none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Erasmus+ student exchange opportunities</a:t>
            </a:r>
          </a:p>
          <a:p>
            <a:pPr marL="171450" marR="0" lvl="0" indent="-1714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•"/>
            </a:pP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Scholarships available for best and most active students</a:t>
            </a:r>
            <a:r>
              <a:rPr lang="en-US" b="0" i="0" u="none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endParaRPr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1000"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6"/>
          <p:cNvSpPr txBox="1"/>
          <p:nvPr/>
        </p:nvSpPr>
        <p:spPr>
          <a:xfrm>
            <a:off x="404117" y="544072"/>
            <a:ext cx="8592926" cy="5978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2" anchor="t" anchorCtr="0">
            <a:spAutoFit/>
          </a:bodyPr>
          <a:lstStyle/>
          <a:p>
            <a:pPr marL="0" marR="0" lvl="0" indent="0" algn="l" rtl="0">
              <a:lnSpc>
                <a:spcPct val="128571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lt-LT" sz="2000" b="1" i="1" u="none" strike="noStrike" cap="none" dirty="0">
                <a:solidFill>
                  <a:schemeClr val="tx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Curriculum </a:t>
            </a:r>
            <a:r>
              <a:rPr lang="lt-LT" sz="2000" b="1" i="1" u="none" strike="noStrike" cap="none" dirty="0" err="1">
                <a:solidFill>
                  <a:schemeClr val="tx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in</a:t>
            </a:r>
            <a:r>
              <a:rPr lang="lt-LT" sz="2000" b="1" i="1" u="none" strike="noStrike" cap="none" dirty="0">
                <a:solidFill>
                  <a:schemeClr val="tx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lt-LT" sz="2000" b="1" i="1" u="none" strike="noStrike" cap="none" dirty="0" err="1">
                <a:solidFill>
                  <a:schemeClr val="tx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short</a:t>
            </a:r>
            <a:r>
              <a:rPr lang="lt-LT" sz="2000" b="1" i="1" u="none" strike="noStrike" cap="none" dirty="0">
                <a:solidFill>
                  <a:schemeClr val="tx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marL="171450" marR="0" lvl="0" indent="-171450" algn="l" rtl="0">
              <a:lnSpc>
                <a:spcPct val="128571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C41FF"/>
                </a:solidFill>
              </a:rPr>
              <a:t>Finance Accounting and Taxes (VAT) </a:t>
            </a:r>
            <a:endParaRPr lang="lt-LT" dirty="0">
              <a:solidFill>
                <a:srgbClr val="2C41FF"/>
              </a:solidFill>
            </a:endParaRPr>
          </a:p>
          <a:p>
            <a:pPr marL="171450" marR="0" lvl="0" indent="-171450" algn="l" rtl="0">
              <a:lnSpc>
                <a:spcPct val="128571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C41FF"/>
                </a:solidFill>
              </a:rPr>
              <a:t>International Trade</a:t>
            </a:r>
            <a:endParaRPr lang="lt-LT" dirty="0">
              <a:solidFill>
                <a:srgbClr val="2C41FF"/>
              </a:solidFill>
            </a:endParaRPr>
          </a:p>
          <a:p>
            <a:pPr marL="171450" indent="-171450">
              <a:lnSpc>
                <a:spcPct val="128571"/>
              </a:lnSpc>
              <a:spcBef>
                <a:spcPts val="140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C41FF"/>
                </a:solidFill>
              </a:rPr>
              <a:t>E-trade</a:t>
            </a:r>
            <a:endParaRPr lang="lt-LT" dirty="0">
              <a:solidFill>
                <a:srgbClr val="2C41FF"/>
              </a:solidFill>
            </a:endParaRPr>
          </a:p>
          <a:p>
            <a:pPr marL="171450" indent="-171450">
              <a:lnSpc>
                <a:spcPct val="128571"/>
              </a:lnSpc>
              <a:spcBef>
                <a:spcPts val="140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C41FF"/>
                </a:solidFill>
              </a:rPr>
              <a:t>Customer client management </a:t>
            </a:r>
            <a:endParaRPr lang="lt-LT" dirty="0">
              <a:solidFill>
                <a:srgbClr val="2C41FF"/>
              </a:solidFill>
            </a:endParaRPr>
          </a:p>
          <a:p>
            <a:pPr marL="171450" indent="-171450">
              <a:lnSpc>
                <a:spcPct val="128571"/>
              </a:lnSpc>
              <a:spcBef>
                <a:spcPts val="140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C41FF"/>
                </a:solidFill>
              </a:rPr>
              <a:t>Customs Operational Competency for the private sector</a:t>
            </a:r>
            <a:endParaRPr lang="lt-LT" dirty="0">
              <a:solidFill>
                <a:srgbClr val="2C41FF"/>
              </a:solidFill>
            </a:endParaRPr>
          </a:p>
          <a:p>
            <a:pPr marL="171450" indent="-171450">
              <a:lnSpc>
                <a:spcPct val="128571"/>
              </a:lnSpc>
              <a:spcBef>
                <a:spcPts val="140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5000"/>
                </a:solidFill>
              </a:rPr>
              <a:t>Logistics and Supply Chain Management</a:t>
            </a:r>
            <a:endParaRPr lang="lt-LT" b="1" dirty="0">
              <a:solidFill>
                <a:srgbClr val="FF5000"/>
              </a:solidFill>
              <a:highlight>
                <a:srgbClr val="FFFFFF"/>
              </a:highlight>
            </a:endParaRPr>
          </a:p>
          <a:p>
            <a:pPr marL="171450" indent="-171450">
              <a:lnSpc>
                <a:spcPct val="128571"/>
              </a:lnSpc>
              <a:spcBef>
                <a:spcPts val="140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5000"/>
                </a:solidFill>
              </a:rPr>
              <a:t>Logistics Centres and Warehouse Activity</a:t>
            </a:r>
            <a:endParaRPr lang="lt-LT" dirty="0">
              <a:solidFill>
                <a:srgbClr val="FF5000"/>
              </a:solidFill>
            </a:endParaRPr>
          </a:p>
          <a:p>
            <a:pPr marL="171450" marR="0" lvl="0" indent="-171450" algn="l" rtl="0">
              <a:lnSpc>
                <a:spcPct val="128571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5000"/>
                </a:solidFill>
              </a:rPr>
              <a:t>Technologies of Cargo and Goods Transportation</a:t>
            </a:r>
            <a:endParaRPr lang="lt-LT" dirty="0">
              <a:solidFill>
                <a:srgbClr val="FF5000"/>
              </a:solidFill>
            </a:endParaRPr>
          </a:p>
          <a:p>
            <a:pPr marL="171450" marR="0" lvl="0" indent="-171450" algn="l" rtl="0">
              <a:lnSpc>
                <a:spcPct val="128571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endParaRPr lang="lt-LT" dirty="0">
              <a:solidFill>
                <a:srgbClr val="FF5000"/>
              </a:solidFill>
            </a:endParaRPr>
          </a:p>
          <a:p>
            <a:pPr marL="171450" marR="0" lvl="0" indent="-171450" algn="l" rtl="0">
              <a:lnSpc>
                <a:spcPct val="128571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endParaRPr lang="lt-LT" dirty="0">
              <a:solidFill>
                <a:srgbClr val="FF5000"/>
              </a:solidFill>
            </a:endParaRPr>
          </a:p>
          <a:p>
            <a:pPr marR="0" lvl="0" algn="l" rtl="0">
              <a:lnSpc>
                <a:spcPct val="128571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GB" dirty="0">
                <a:solidFill>
                  <a:srgbClr val="FF5000"/>
                </a:solidFill>
              </a:rPr>
              <a:t> </a:t>
            </a:r>
            <a:endParaRPr lang="lt-LT" b="1" dirty="0">
              <a:solidFill>
                <a:srgbClr val="FF5000"/>
              </a:solidFill>
              <a:highlight>
                <a:srgbClr val="FFFFFF"/>
              </a:highlight>
            </a:endParaRPr>
          </a:p>
          <a:p>
            <a:pPr marL="171450" marR="0" lvl="0" indent="-171450" algn="l" rtl="0">
              <a:lnSpc>
                <a:spcPct val="128571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5000"/>
                </a:solidFill>
              </a:rPr>
              <a:t>Information Systems in Transport Logistics and customs </a:t>
            </a:r>
            <a:endParaRPr lang="lt-LT" b="1" dirty="0">
              <a:solidFill>
                <a:srgbClr val="FF5000"/>
              </a:solidFill>
              <a:highlight>
                <a:srgbClr val="FFFFFF"/>
              </a:highlight>
            </a:endParaRPr>
          </a:p>
          <a:p>
            <a:pPr marL="171450" marR="0" lvl="0" indent="-171450" algn="l" rtl="0">
              <a:lnSpc>
                <a:spcPct val="128571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8000"/>
                </a:solidFill>
              </a:rPr>
              <a:t>Customs Activity and Procedures </a:t>
            </a:r>
            <a:endParaRPr lang="lt-LT" b="1" dirty="0">
              <a:solidFill>
                <a:srgbClr val="008000"/>
              </a:solidFill>
              <a:highlight>
                <a:srgbClr val="FFFFFF"/>
              </a:highlight>
            </a:endParaRPr>
          </a:p>
          <a:p>
            <a:pPr marL="171450" marR="0" lvl="0" indent="-171450" algn="l" rtl="0">
              <a:lnSpc>
                <a:spcPct val="128571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8000"/>
                </a:solidFill>
              </a:rPr>
              <a:t>Classification of Goods and Cargo</a:t>
            </a:r>
            <a:endParaRPr lang="lt-LT" dirty="0">
              <a:solidFill>
                <a:srgbClr val="008000"/>
              </a:solidFill>
            </a:endParaRPr>
          </a:p>
          <a:p>
            <a:pPr marL="171450" marR="0" lvl="0" indent="-171450" algn="l" rtl="0">
              <a:lnSpc>
                <a:spcPct val="128571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8000"/>
                </a:solidFill>
              </a:rPr>
              <a:t>Customs Business understanding </a:t>
            </a:r>
            <a:endParaRPr lang="lt-LT" dirty="0">
              <a:solidFill>
                <a:srgbClr val="008000"/>
              </a:solidFill>
            </a:endParaRPr>
          </a:p>
          <a:p>
            <a:pPr marL="171450" marR="0" lvl="0" indent="-171450" algn="l" rtl="0">
              <a:lnSpc>
                <a:spcPct val="128571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8000"/>
                </a:solidFill>
              </a:rPr>
              <a:t>Customs Management and supervision</a:t>
            </a:r>
            <a:endParaRPr lang="lt-LT" dirty="0">
              <a:solidFill>
                <a:srgbClr val="008000"/>
              </a:solidFill>
            </a:endParaRPr>
          </a:p>
          <a:p>
            <a:pPr marL="171450" marR="0" lvl="0" indent="-171450" algn="l" rtl="0">
              <a:lnSpc>
                <a:spcPct val="128571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8000"/>
                </a:solidFill>
              </a:rPr>
              <a:t>International Customs Law </a:t>
            </a:r>
            <a:endParaRPr lang="lt-LT" dirty="0">
              <a:solidFill>
                <a:srgbClr val="008000"/>
              </a:solidFill>
            </a:endParaRPr>
          </a:p>
          <a:p>
            <a:pPr marL="171450" marR="0" lvl="0" indent="-171450" algn="l" rtl="0">
              <a:lnSpc>
                <a:spcPct val="128571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8000"/>
                </a:solidFill>
              </a:rPr>
              <a:t>E- customs </a:t>
            </a:r>
            <a:endParaRPr lang="lt-LT" dirty="0">
              <a:solidFill>
                <a:srgbClr val="008000"/>
              </a:solidFill>
            </a:endParaRPr>
          </a:p>
          <a:p>
            <a:pPr marL="171450" marR="0" lvl="0" indent="-171450" algn="l" rtl="0">
              <a:lnSpc>
                <a:spcPct val="128571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8000"/>
                </a:solidFill>
              </a:rPr>
              <a:t>Protection of Intellectual Property </a:t>
            </a:r>
            <a:endParaRPr lang="lt-LT" dirty="0">
              <a:solidFill>
                <a:srgbClr val="008000"/>
              </a:solidFill>
            </a:endParaRPr>
          </a:p>
          <a:p>
            <a:pPr marL="171450" marR="0" lvl="0" indent="-171450" algn="l" rtl="0">
              <a:lnSpc>
                <a:spcPct val="128571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8000"/>
                </a:solidFill>
              </a:rPr>
              <a:t>Customs risks analysis </a:t>
            </a:r>
            <a:endParaRPr sz="1100" b="1" i="0" u="none" cap="none" dirty="0">
              <a:solidFill>
                <a:srgbClr val="008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2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6"/>
          <p:cNvSpPr txBox="1"/>
          <p:nvPr/>
        </p:nvSpPr>
        <p:spPr>
          <a:xfrm>
            <a:off x="404117" y="217912"/>
            <a:ext cx="690542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2000" b="1" i="1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Bachelor of International Trade and Customs logistics</a:t>
            </a:r>
            <a:endParaRPr sz="2000" b="1" i="1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Google Shape;208;p6" descr="Background pattern&#10;&#10;Description automatically generated">
            <a:extLst>
              <a:ext uri="{FF2B5EF4-FFF2-40B4-BE49-F238E27FC236}">
                <a16:creationId xmlns:a16="http://schemas.microsoft.com/office/drawing/2014/main" id="{6A20777C-EA64-38A3-380A-14F40EF5761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01683" y="402558"/>
            <a:ext cx="838200" cy="2830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>
          <a:extLst>
            <a:ext uri="{FF2B5EF4-FFF2-40B4-BE49-F238E27FC236}">
              <a16:creationId xmlns:a16="http://schemas.microsoft.com/office/drawing/2014/main" id="{A76DFF45-7052-0FD3-C7D4-5F5754669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6">
            <a:extLst>
              <a:ext uri="{FF2B5EF4-FFF2-40B4-BE49-F238E27FC236}">
                <a16:creationId xmlns:a16="http://schemas.microsoft.com/office/drawing/2014/main" id="{FFA91449-858C-A6BA-E2A7-15BAA2AB0713}"/>
              </a:ext>
            </a:extLst>
          </p:cNvPr>
          <p:cNvSpPr txBox="1"/>
          <p:nvPr/>
        </p:nvSpPr>
        <p:spPr>
          <a:xfrm>
            <a:off x="182672" y="544072"/>
            <a:ext cx="877865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2800" b="1" i="0" u="none" strike="noStrike" cap="none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Foundation of studies</a:t>
            </a:r>
            <a:r>
              <a:rPr lang="en-GB" sz="2800" b="1" noProof="0" dirty="0">
                <a:solidFill>
                  <a:schemeClr val="dk1"/>
                </a:solidFill>
              </a:rPr>
              <a:t>:</a:t>
            </a:r>
            <a:br>
              <a:rPr lang="en-GB" sz="2800" b="1" noProof="0" dirty="0">
                <a:solidFill>
                  <a:schemeClr val="dk1"/>
                </a:solidFill>
              </a:rPr>
            </a:br>
            <a:r>
              <a:rPr lang="en-GB" sz="2800" b="1" noProof="0" dirty="0">
                <a:solidFill>
                  <a:schemeClr val="dk1"/>
                </a:solidFill>
              </a:rPr>
              <a:t>	Integral connection with Lithuanian customs</a:t>
            </a:r>
            <a:r>
              <a:rPr lang="en-GB" sz="2800" b="1" i="0" u="none" strike="noStrike" cap="none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800" b="1" noProof="0" dirty="0">
                <a:solidFill>
                  <a:schemeClr val="dk1"/>
                </a:solidFill>
              </a:rPr>
              <a:t> </a:t>
            </a:r>
            <a:endParaRPr lang="en-GB" sz="2800" b="1" i="0" u="none" strike="noStrike" cap="none" noProof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35D23ADE-BB32-C42F-9933-6BA70C61A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0461" y="1824926"/>
            <a:ext cx="4079422" cy="3059567"/>
          </a:xfrm>
          <a:prstGeom prst="rect">
            <a:avLst/>
          </a:prstGeom>
        </p:spPr>
      </p:pic>
      <p:pic>
        <p:nvPicPr>
          <p:cNvPr id="7" name="Picture 6" descr="A group of people standing in a circle&#10;&#10;Description automatically generated">
            <a:extLst>
              <a:ext uri="{FF2B5EF4-FFF2-40B4-BE49-F238E27FC236}">
                <a16:creationId xmlns:a16="http://schemas.microsoft.com/office/drawing/2014/main" id="{1C3FE14A-1031-085D-1CE6-7A6DC726B9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117" y="1824927"/>
            <a:ext cx="4079422" cy="3059566"/>
          </a:xfrm>
          <a:prstGeom prst="rect">
            <a:avLst/>
          </a:prstGeom>
        </p:spPr>
      </p:pic>
      <p:pic>
        <p:nvPicPr>
          <p:cNvPr id="2" name="Google Shape;208;p6" descr="Background pattern&#10;&#10;Description automatically generated">
            <a:extLst>
              <a:ext uri="{FF2B5EF4-FFF2-40B4-BE49-F238E27FC236}">
                <a16:creationId xmlns:a16="http://schemas.microsoft.com/office/drawing/2014/main" id="{6E549DC2-040C-40B0-6991-52E1AE9F749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01683" y="402558"/>
            <a:ext cx="838200" cy="2830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6899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>
          <a:extLst>
            <a:ext uri="{FF2B5EF4-FFF2-40B4-BE49-F238E27FC236}">
              <a16:creationId xmlns:a16="http://schemas.microsoft.com/office/drawing/2014/main" id="{B2AEB45D-B528-32A1-0F56-F7D1A66F2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08;p6" descr="Background pattern&#10;&#10;Description automatically generated">
            <a:extLst>
              <a:ext uri="{FF2B5EF4-FFF2-40B4-BE49-F238E27FC236}">
                <a16:creationId xmlns:a16="http://schemas.microsoft.com/office/drawing/2014/main" id="{042C9453-4D1F-91A2-9126-704455DA926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01683" y="402558"/>
            <a:ext cx="838200" cy="283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group of people in yellow vests walking on a runway&#10;&#10;Description automatically generated">
            <a:extLst>
              <a:ext uri="{FF2B5EF4-FFF2-40B4-BE49-F238E27FC236}">
                <a16:creationId xmlns:a16="http://schemas.microsoft.com/office/drawing/2014/main" id="{50494774-B387-0323-7EE8-127CD1DE8A5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365344" y="96501"/>
            <a:ext cx="3470264" cy="2602698"/>
          </a:xfrm>
          <a:prstGeom prst="rect">
            <a:avLst/>
          </a:prstGeom>
        </p:spPr>
      </p:pic>
      <p:pic>
        <p:nvPicPr>
          <p:cNvPr id="8" name="Picture 7" descr="A group of people in yellow vests&#10;&#10;Description automatically generated">
            <a:extLst>
              <a:ext uri="{FF2B5EF4-FFF2-40B4-BE49-F238E27FC236}">
                <a16:creationId xmlns:a16="http://schemas.microsoft.com/office/drawing/2014/main" id="{B51B02FC-0171-6B04-2D98-A8A453BFA56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5186999" y="2571750"/>
            <a:ext cx="3305559" cy="2479169"/>
          </a:xfrm>
          <a:prstGeom prst="rect">
            <a:avLst/>
          </a:prstGeom>
        </p:spPr>
      </p:pic>
      <p:pic>
        <p:nvPicPr>
          <p:cNvPr id="12" name="Picture 11" descr="A group of people in yellow vests standing on a runway&#10;&#10;Description automatically generated">
            <a:extLst>
              <a:ext uri="{FF2B5EF4-FFF2-40B4-BE49-F238E27FC236}">
                <a16:creationId xmlns:a16="http://schemas.microsoft.com/office/drawing/2014/main" id="{75DBB53A-4365-E438-8779-808A41B62E3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1516832" y="2801145"/>
            <a:ext cx="2994472" cy="2245854"/>
          </a:xfrm>
          <a:prstGeom prst="rect">
            <a:avLst/>
          </a:prstGeom>
        </p:spPr>
      </p:pic>
      <p:pic>
        <p:nvPicPr>
          <p:cNvPr id="14" name="Picture 13" descr="A group of people standing in a circle&#10;&#10;Description automatically generated">
            <a:extLst>
              <a:ext uri="{FF2B5EF4-FFF2-40B4-BE49-F238E27FC236}">
                <a16:creationId xmlns:a16="http://schemas.microsoft.com/office/drawing/2014/main" id="{3B101B5D-C506-2ACD-DD44-EE6109AF3C8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0"/>
          </a:blip>
          <a:stretch>
            <a:fillRect/>
          </a:stretch>
        </p:blipFill>
        <p:spPr>
          <a:xfrm>
            <a:off x="4572000" y="147474"/>
            <a:ext cx="3088450" cy="2316338"/>
          </a:xfrm>
          <a:prstGeom prst="rect">
            <a:avLst/>
          </a:prstGeom>
        </p:spPr>
      </p:pic>
      <p:sp>
        <p:nvSpPr>
          <p:cNvPr id="206" name="Google Shape;206;p6">
            <a:extLst>
              <a:ext uri="{FF2B5EF4-FFF2-40B4-BE49-F238E27FC236}">
                <a16:creationId xmlns:a16="http://schemas.microsoft.com/office/drawing/2014/main" id="{4B914946-5741-39CA-2596-69D5054A7CAC}"/>
              </a:ext>
            </a:extLst>
          </p:cNvPr>
          <p:cNvSpPr txBox="1"/>
          <p:nvPr/>
        </p:nvSpPr>
        <p:spPr>
          <a:xfrm>
            <a:off x="365344" y="1996110"/>
            <a:ext cx="877865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2800" b="1" noProof="0" dirty="0">
                <a:solidFill>
                  <a:srgbClr val="2C41FF"/>
                </a:solidFill>
              </a:rPr>
              <a:t>Teaching based on Experience, Real life cases and Practical knowledge</a:t>
            </a:r>
            <a:endParaRPr lang="en-GB" sz="2800" b="1" i="0" u="none" strike="noStrike" cap="none" noProof="0" dirty="0">
              <a:solidFill>
                <a:srgbClr val="2C41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0431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15" descr="A picture containing person, person, cellphone, 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0909"/>
            <a:ext cx="3476625" cy="5229224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5"/>
          <p:cNvSpPr txBox="1"/>
          <p:nvPr/>
        </p:nvSpPr>
        <p:spPr>
          <a:xfrm>
            <a:off x="6725371" y="3067050"/>
            <a:ext cx="182249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sng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Youtube: SMK Aukštoji mokykla</a:t>
            </a:r>
            <a:endParaRPr sz="1000" b="0" i="0" u="none" strike="noStrike" cap="none">
              <a:solidFill>
                <a:srgbClr val="2C41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15"/>
          <p:cNvSpPr txBox="1"/>
          <p:nvPr/>
        </p:nvSpPr>
        <p:spPr>
          <a:xfrm>
            <a:off x="6725375" y="4019550"/>
            <a:ext cx="16818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Instagram: @smklife</a:t>
            </a: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15"/>
          <p:cNvSpPr txBox="1"/>
          <p:nvPr/>
        </p:nvSpPr>
        <p:spPr>
          <a:xfrm>
            <a:off x="6725372" y="3562350"/>
            <a:ext cx="1822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Facebook: @SMKUniversity</a:t>
            </a:r>
            <a:r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15"/>
          <p:cNvSpPr/>
          <p:nvPr/>
        </p:nvSpPr>
        <p:spPr>
          <a:xfrm>
            <a:off x="4020494" y="2571750"/>
            <a:ext cx="2301600" cy="1954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Reda Mikalauskaite</a:t>
            </a: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dirty="0">
                <a:solidFill>
                  <a:schemeClr val="dk1"/>
                </a:solidFill>
              </a:rPr>
              <a:t>Head of International Relations office</a:t>
            </a: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Reda.mikalauskaite@smk.lt</a:t>
            </a:r>
            <a:r>
              <a:rPr lang="en-US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lang="en-US" sz="10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lt-LT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Daiva </a:t>
            </a:r>
            <a:r>
              <a:rPr lang="lt-LT" sz="1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Lunienė</a:t>
            </a:r>
            <a:br>
              <a:rPr lang="en-US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Stud</a:t>
            </a:r>
            <a:r>
              <a:rPr lang="lt-LT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 </a:t>
            </a:r>
            <a:r>
              <a:rPr lang="lt-LT" sz="1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Program</a:t>
            </a:r>
            <a:r>
              <a:rPr lang="lt-LT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Coordinator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8"/>
              </a:rPr>
              <a:t>daiva.luniene@smk.lt</a:t>
            </a:r>
            <a:r>
              <a:rPr lang="lt-LT" sz="100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US" sz="1000" b="0" i="0" u="none" strike="noStrike" cap="none" dirty="0">
                <a:solidFill>
                  <a:srgbClr val="2C41FF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1000" b="0" i="0" u="none" strike="noStrike" cap="none" dirty="0">
                <a:solidFill>
                  <a:srgbClr val="2C41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lt-LT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Tomas Tamulevičius</a:t>
            </a:r>
            <a:br>
              <a:rPr lang="en-US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lt-LT" sz="1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Lecturer</a:t>
            </a:r>
            <a:br>
              <a:rPr lang="en-US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000" b="0" i="0" u="sng" strike="noStrike" cap="none" dirty="0" err="1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tomas.tamulevicius@dest.smk.lt</a:t>
            </a:r>
            <a:endParaRPr sz="1000" b="0" i="0" u="none" strike="noStrike" cap="none" dirty="0">
              <a:solidFill>
                <a:srgbClr val="2C41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6" name="Google Shape;246;p1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1" y="-20908"/>
            <a:ext cx="3476625" cy="523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106584" y="-386647"/>
            <a:ext cx="2030963" cy="2030963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5"/>
          <p:cNvSpPr txBox="1"/>
          <p:nvPr/>
        </p:nvSpPr>
        <p:spPr>
          <a:xfrm>
            <a:off x="6725372" y="2571750"/>
            <a:ext cx="13467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sng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www.smk.lt</a:t>
            </a:r>
            <a:endParaRPr sz="1000" b="0" i="0" u="none" strike="noStrike" cap="none">
              <a:solidFill>
                <a:srgbClr val="2C41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aveikslėlis 2" descr="Paveikslėlis, kuriame yra tekstas, Šriftas, logotipas, Grafika&#10;&#10;Automatiškai sugeneruotas aprašymas">
            <a:extLst>
              <a:ext uri="{FF2B5EF4-FFF2-40B4-BE49-F238E27FC236}">
                <a16:creationId xmlns:a16="http://schemas.microsoft.com/office/drawing/2014/main" id="{BFEDB937-00EA-F79F-A633-3948CE3196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21501" y="0"/>
            <a:ext cx="1822499" cy="182249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DDDDDD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401</Words>
  <Application>Microsoft Office PowerPoint</Application>
  <PresentationFormat>On-screen Show (16:9)</PresentationFormat>
  <Paragraphs>75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Zigmas</dc:creator>
  <cp:lastModifiedBy>Tomas Tamulevičius</cp:lastModifiedBy>
  <cp:revision>16</cp:revision>
  <cp:lastPrinted>2023-09-25T10:55:50Z</cp:lastPrinted>
  <dcterms:created xsi:type="dcterms:W3CDTF">2017-12-20T14:33:16Z</dcterms:created>
  <dcterms:modified xsi:type="dcterms:W3CDTF">2025-01-24T10:00:45Z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0x01010008949019F0B9A84F986FDA1291398CB8</vt:lpwstr>
  </property>
</Properties>
</file>